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4" r:id="rId37"/>
    <p:sldId id="295" r:id="rId38"/>
    <p:sldId id="296" r:id="rId39"/>
    <p:sldId id="297" r:id="rId40"/>
    <p:sldId id="29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smoothMarker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Eq val="1"/>
            <c:trendlineLbl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List1!$A$1:$A$4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xVal>
          <c:yVal>
            <c:numRef>
              <c:f>List1!$B$1:$B$4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</c:numCache>
            </c:numRef>
          </c:yVal>
          <c:smooth val="1"/>
        </c:ser>
        <c:axId val="164414592"/>
        <c:axId val="164416128"/>
      </c:scatterChart>
      <c:valAx>
        <c:axId val="164414592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64416128"/>
        <c:crosses val="autoZero"/>
        <c:crossBetween val="midCat"/>
      </c:valAx>
      <c:valAx>
        <c:axId val="16441612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644145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B710-B3D9-4072-82C8-5844C716F75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7D70E-9760-42BF-9717-AD81B050B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7AD7D-82CC-46C9-969C-33922AAE1B5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8732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C56D2-5953-4FA1-96F6-DB97D89216EC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001DE-C3BB-469E-B9FD-4E80FF7D2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21" Type="http://schemas.openxmlformats.org/officeDocument/2006/relationships/image" Target="../media/image39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19" Type="http://schemas.openxmlformats.org/officeDocument/2006/relationships/image" Target="../media/image37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Relationship Id="rId22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57200"/>
            <a:ext cx="5943600" cy="2514600"/>
          </a:xfrm>
        </p:spPr>
        <p:txBody>
          <a:bodyPr/>
          <a:lstStyle/>
          <a:p>
            <a:pPr eaLnBrk="1" hangingPunct="1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Универзитет у Крагујевцу</a:t>
            </a:r>
          </a:p>
          <a:p>
            <a:pPr eaLnBrk="1" hangingPunct="1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Факултет медицински</a:t>
            </a: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наука</a:t>
            </a:r>
          </a:p>
          <a:p>
            <a:pPr eaLnBrk="1" hangingPunct="1"/>
            <a:endParaRPr lang="sr-Cyrl-C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</a:p>
          <a:p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И16 Обрада резултата мерења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28600" y="1433439"/>
            <a:ext cx="8610600" cy="539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endParaRPr lang="en-US" sz="10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1200" b="1" dirty="0">
              <a:latin typeface="Times New Roman" pitchFamily="18" charset="0"/>
            </a:endParaRPr>
          </a:p>
          <a:p>
            <a:pPr algn="ctr">
              <a:buFontTx/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RS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sr-Latn-R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Експериментални дизајн у фармацеутској анализи 	</a:t>
            </a:r>
          </a:p>
          <a:p>
            <a:pPr algn="r">
              <a:spcBef>
                <a:spcPct val="50000"/>
              </a:spcBef>
              <a:buNone/>
            </a:pPr>
            <a:endPara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r">
              <a:spcBef>
                <a:spcPct val="50000"/>
              </a:spcBef>
              <a:buNone/>
            </a:pPr>
            <a:r>
              <a:rPr lang="sr-Cyrl-R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доц. др</a:t>
            </a:r>
            <a:r>
              <a:rPr lang="sr-Cyrl-C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Мирослав Соврлић</a:t>
            </a: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Школска 201</a:t>
            </a: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9</a:t>
            </a: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/2</a:t>
            </a: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020</a:t>
            </a: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. </a:t>
            </a:r>
            <a:r>
              <a:rPr lang="sr-Cyrl-C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година</a:t>
            </a:r>
          </a:p>
          <a:p>
            <a:pPr algn="ctr">
              <a:spcBef>
                <a:spcPct val="50000"/>
              </a:spcBef>
              <a:buFontTx/>
              <a:buNone/>
            </a:pPr>
            <a:endParaRPr lang="en-US" sz="2000" dirty="0">
              <a:latin typeface="Times New Roman" pitchFamily="18" charset="0"/>
            </a:endParaRPr>
          </a:p>
        </p:txBody>
      </p:sp>
      <p:pic>
        <p:nvPicPr>
          <p:cNvPr id="2053" name="Picture 5" descr="C:\Users\Sovrlic\Desktop\FMN-K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0021" y="417787"/>
            <a:ext cx="1418897" cy="1662230"/>
          </a:xfrm>
          <a:prstGeom prst="rect">
            <a:avLst/>
          </a:prstGeom>
          <a:noFill/>
        </p:spPr>
      </p:pic>
      <p:pic>
        <p:nvPicPr>
          <p:cNvPr id="6" name="Picture 5" descr="C:\Users\Administrator\AppData\Local\Microsoft\Windows\INetCache\Content.Word\Grbovi fakulteta i univerziteta.tif"/>
          <p:cNvPicPr/>
          <p:nvPr/>
        </p:nvPicPr>
        <p:blipFill>
          <a:blip r:embed="rId3" cstate="print"/>
          <a:srcRect l="6117" t="22653" r="52824" b="8899"/>
          <a:stretch>
            <a:fillRect/>
          </a:stretch>
        </p:blipFill>
        <p:spPr bwMode="auto">
          <a:xfrm>
            <a:off x="636380" y="383627"/>
            <a:ext cx="90075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18037"/>
            <a:ext cx="8229600" cy="20875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хроматографског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раздвајања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утицати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органског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мобилној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колоне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органског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квантитативни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мењамо</a:t>
            </a:r>
            <a:endParaRPr lang="vi-VN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35 %, 40 %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45 %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ацетонитрила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квалитативни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мењамо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произвођача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Подела фактора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295400"/>
            <a:ext cx="1862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Контролисани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64038" y="1295400"/>
            <a:ext cx="214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Неконтролисани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95400" y="1828800"/>
            <a:ext cx="2362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-температура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органског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проток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таласна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дужина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3000" y="2057400"/>
            <a:ext cx="3581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fi-F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fi-F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fi-F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мењати</a:t>
            </a:r>
            <a:r>
              <a:rPr lang="fi-FI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током</a:t>
            </a:r>
            <a:endParaRPr lang="fi-FI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свести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минимум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Одговори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Output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Snip Diagonal Corner Rectangle 6"/>
          <p:cNvSpPr/>
          <p:nvPr/>
        </p:nvSpPr>
        <p:spPr>
          <a:xfrm>
            <a:off x="1600200" y="1752600"/>
            <a:ext cx="2362200" cy="685800"/>
          </a:xfrm>
          <a:prstGeom prst="snip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квалитативни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nip Diagonal Corner Rectangle 7"/>
          <p:cNvSpPr/>
          <p:nvPr/>
        </p:nvSpPr>
        <p:spPr>
          <a:xfrm>
            <a:off x="5105400" y="1752600"/>
            <a:ext cx="2362200" cy="685800"/>
          </a:xfrm>
          <a:prstGeom prst="snip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квантитативни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114800" y="20574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Snip Diagonal Corner Rectangle 11"/>
          <p:cNvSpPr/>
          <p:nvPr/>
        </p:nvSpPr>
        <p:spPr>
          <a:xfrm>
            <a:off x="1600200" y="2895600"/>
            <a:ext cx="2362200" cy="685800"/>
          </a:xfrm>
          <a:prstGeom prst="snip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важни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Snip Diagonal Corner Rectangle 12"/>
          <p:cNvSpPr/>
          <p:nvPr/>
        </p:nvSpPr>
        <p:spPr>
          <a:xfrm>
            <a:off x="5105400" y="2895600"/>
            <a:ext cx="2362200" cy="685800"/>
          </a:xfrm>
          <a:prstGeom prst="snip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неважни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114800" y="32004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Snip Diagonal Corner Rectangle 14"/>
          <p:cNvSpPr/>
          <p:nvPr/>
        </p:nvSpPr>
        <p:spPr>
          <a:xfrm>
            <a:off x="1600200" y="4114800"/>
            <a:ext cx="2362200" cy="685800"/>
          </a:xfrm>
          <a:prstGeom prst="snip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познати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nip Diagonal Corner Rectangle 15"/>
          <p:cNvSpPr/>
          <p:nvPr/>
        </p:nvSpPr>
        <p:spPr>
          <a:xfrm>
            <a:off x="5105400" y="4114800"/>
            <a:ext cx="2362200" cy="685800"/>
          </a:xfrm>
          <a:prstGeom prst="snip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непознати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114800" y="44196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Snip Diagonal Corner Rectangle 17"/>
          <p:cNvSpPr/>
          <p:nvPr/>
        </p:nvSpPr>
        <p:spPr>
          <a:xfrm>
            <a:off x="1600200" y="5334000"/>
            <a:ext cx="2362200" cy="685800"/>
          </a:xfrm>
          <a:prstGeom prst="snip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контролисани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Snip Diagonal Corner Rectangle 18"/>
          <p:cNvSpPr/>
          <p:nvPr/>
        </p:nvSpPr>
        <p:spPr>
          <a:xfrm>
            <a:off x="5105400" y="5334000"/>
            <a:ext cx="2362200" cy="685800"/>
          </a:xfrm>
          <a:prstGeom prst="snip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неконтролисани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114800" y="5638800"/>
            <a:ext cx="76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Одговори у хроматографији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31242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хроматографским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одговори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поделити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карактеришу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ретенционо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ретенционо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 ретенциони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раздвајања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селективности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резолуције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ефикасности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колоне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теоријских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платоа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Квантитативни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пика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висина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пика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267200"/>
            <a:ext cx="3777859" cy="242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факторе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важни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и неважни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70000"/>
              </a:lnSpc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посматран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 од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спроводи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хроматографске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нам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одговори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ретенциони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раздвајања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омогућити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адекватну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оптималних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хроматографских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477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sr-Cyrl-RS" sz="2000" b="1" i="1" dirty="0" smtClean="0">
                <a:latin typeface="Times New Roman" pitchFamily="18" charset="0"/>
                <a:cs typeface="Times New Roman" pitchFamily="18" charset="0"/>
              </a:rPr>
              <a:t>Избора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i="1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Пожељно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знати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битних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система;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познати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извршити процену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најзначајнији;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боље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познају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мања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вероватноћа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ће доћи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погрешних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закључака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процена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endParaRPr lang="sr-Cyrl-R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sr-Cyrl-RS" sz="2000" b="1" i="1" dirty="0" smtClean="0">
                <a:latin typeface="Times New Roman" pitchFamily="18" charset="0"/>
                <a:cs typeface="Times New Roman" pitchFamily="18" charset="0"/>
              </a:rPr>
              <a:t>Контролисани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i="1" dirty="0" smtClean="0">
                <a:latin typeface="Times New Roman" pitchFamily="18" charset="0"/>
                <a:cs typeface="Times New Roman" pitchFamily="18" charset="0"/>
              </a:rPr>
              <a:t>неконтролисани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i="1" dirty="0" smtClean="0">
                <a:latin typeface="Times New Roman" pitchFamily="18" charset="0"/>
                <a:cs typeface="Times New Roman" pitchFamily="18" charset="0"/>
              </a:rPr>
              <a:t>одговори</a:t>
            </a:r>
          </a:p>
          <a:p>
            <a:pPr lvl="1" algn="just">
              <a:lnSpc>
                <a:spcPct val="11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Контролисани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експериментатор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подесити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 одговарајућу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неконтролисани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експериментатор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 може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подесити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жељену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експериментатор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директан утицај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подешава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подешавањем вредности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>
              <a:lnSpc>
                <a:spcPct val="11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познато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подешавањем фактора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добити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одређени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контролисани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>
              <a:lnSpc>
                <a:spcPct val="11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познато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овакав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начин контроле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могућ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3124200" cy="487362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посматрамо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најједноставнији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изразом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y=x+2</a:t>
            </a:r>
          </a:p>
          <a:p>
            <a:pPr algn="just">
              <a:buNone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pt-B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можемо</a:t>
            </a:r>
            <a:r>
              <a:rPr lang="pt-B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рећи</a:t>
            </a:r>
            <a:r>
              <a:rPr lang="pt-B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pt-B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експериментатор</a:t>
            </a:r>
            <a:r>
              <a:rPr lang="pt-B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pt-B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директан</a:t>
            </a:r>
            <a:r>
              <a:rPr lang="pt-B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pt-B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t-B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 али индиректно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контролу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вредношћу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ако експериментатор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жели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7,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подесити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5,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Дакле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једноставно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познат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Наиме</a:t>
            </a:r>
            <a:r>
              <a:rPr lang="pl-PL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 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израз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прикажемо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следећи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(x)</a:t>
            </a:r>
            <a:endParaRPr lang="sr-Cyrl-RS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трансформацију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описује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инверзијом функције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добијамо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x=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-1(y)</a:t>
            </a:r>
          </a:p>
          <a:p>
            <a:pPr algn="just">
              <a:buNone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x=y-2</a:t>
            </a:r>
          </a:p>
          <a:p>
            <a:pPr algn="just"/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трансформација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једноставна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позната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експериментатор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увек може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добити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жељену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ТРАНСФОРМАЦИЈА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Трансформација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везу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инпута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оутпута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20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Тансформација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 означава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200000"/>
              </a:lnSpc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Трансформација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ретким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!!!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Површина одговора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график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приказује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зависност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 једног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971800"/>
            <a:ext cx="3090726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02443" y="5410200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 х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9935" y="4231178"/>
            <a:ext cx="430887" cy="10269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одговор у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7200" y="34290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 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pl-PL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функцији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pl-PL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91200" y="4343400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4114800" cy="4525963"/>
          </a:xfrm>
        </p:spPr>
        <p:txBody>
          <a:bodyPr>
            <a:normAutofit/>
          </a:bodyPr>
          <a:lstStyle/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Најчешће нису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познате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28600"/>
            <a:ext cx="26098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7400" y="2514600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 х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0713" y="1182852"/>
            <a:ext cx="430887" cy="10269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одговор у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3124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Успостављање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математичке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везе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чиме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добија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одговарајући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изглед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276600"/>
            <a:ext cx="2695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00600" y="4114800"/>
            <a:ext cx="430887" cy="10269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одговор у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0533" y="5410200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 х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648200"/>
            <a:ext cx="226365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3810000" cy="639762"/>
          </a:xfrm>
        </p:spPr>
        <p:txBody>
          <a:bodyPr>
            <a:normAutofit fontScale="90000"/>
          </a:bodyPr>
          <a:lstStyle/>
          <a:p>
            <a:r>
              <a:rPr lang="sr-Cyrl-RS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en-US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одговора</a:t>
            </a:r>
            <a:endParaRPr lang="en-US" sz="2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2338387" cy="214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05200"/>
            <a:ext cx="2414587" cy="212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43000" y="2667000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 х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371600"/>
            <a:ext cx="430887" cy="10269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одговор у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2887" y="5522748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 х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4191000"/>
            <a:ext cx="430887" cy="10269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одговор у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3048000"/>
            <a:ext cx="1715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монотоно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расте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5800" y="6019800"/>
            <a:ext cx="1752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монотоно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опада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685800"/>
            <a:ext cx="231823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99171" y="2703348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 х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98113" y="1371600"/>
            <a:ext cx="430887" cy="10269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одговор у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85038" y="3505200"/>
            <a:ext cx="21621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994638" y="5486400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 х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74313" y="4154652"/>
            <a:ext cx="430887" cy="10269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одговор у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461238" y="3048000"/>
            <a:ext cx="2160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 један максимум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308838" y="5943600"/>
            <a:ext cx="2097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 један минимум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0"/>
            <a:ext cx="232410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3505200"/>
            <a:ext cx="2345897" cy="211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6781800" y="2133600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 х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91200" y="762000"/>
            <a:ext cx="430887" cy="10269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одговор у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1800" y="5486400"/>
            <a:ext cx="108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 х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91200" y="4038600"/>
            <a:ext cx="430887" cy="10269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одговор у</a:t>
            </a:r>
            <a:r>
              <a:rPr lang="sr-Cyrl-R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6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72200" y="2514600"/>
            <a:ext cx="350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локална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максимума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глобални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Максимум.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867400" y="5934670"/>
            <a:ext cx="358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локална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минимума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Последњи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минимум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глобални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минимум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Експеримент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32766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ачин</a:t>
            </a:r>
            <a:r>
              <a:rPr lang="nb-NO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nb-NO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nb-NO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испитају</a:t>
            </a:r>
            <a:r>
              <a:rPr lang="nb-NO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nb-NO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неког</a:t>
            </a:r>
            <a:r>
              <a:rPr lang="nb-NO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nb-NO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nb-NO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;</a:t>
            </a:r>
            <a:endParaRPr lang="nb-NO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зависе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задатак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експериментатора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одреди утицај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неку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излазних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принос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квалитет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Најједноставнији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математички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функција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sr-Cyrl-RS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 = f (</a:t>
            </a:r>
            <a:r>
              <a:rPr lang="en-US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x,p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5105400"/>
            <a:ext cx="609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y-</a:t>
            </a:r>
            <a:r>
              <a:rPr lang="sr-Cyrl-R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система</a:t>
            </a:r>
          </a:p>
          <a:p>
            <a:pPr algn="ctr"/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x=(x1, x2, x3... </a:t>
            </a:r>
            <a:r>
              <a:rPr lang="en-US" sz="2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xn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-независно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променљиве;</a:t>
            </a:r>
          </a:p>
          <a:p>
            <a:pPr algn="ctr"/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=(p1, p2, p3...</a:t>
            </a:r>
            <a:r>
              <a:rPr lang="en-US" sz="2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pn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непознат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параметар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Максимум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тачка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експерименталном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простору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највишу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Минимум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тачка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експерименталном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простору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најнижу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Оптимум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тачка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експерименталном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простору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најбољи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оптимим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минимум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максимум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унимодалан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оптимума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мултимодалан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индивидуални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оптимум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локални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оптимум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Најбољи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оптимум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глобални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оптимум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Кораци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постављању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експерименталног</a:t>
            </a:r>
            <a:r>
              <a:rPr lang="pl-PL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дизајна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lowchart: Punched Tape 3"/>
          <p:cNvSpPr/>
          <p:nvPr/>
        </p:nvSpPr>
        <p:spPr>
          <a:xfrm>
            <a:off x="2362200" y="1600200"/>
            <a:ext cx="3886200" cy="1981200"/>
          </a:xfrm>
          <a:prstGeom prst="flowChartPunchedTap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Експериментални проблем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urved Right Arrow 4"/>
          <p:cNvSpPr/>
          <p:nvPr/>
        </p:nvSpPr>
        <p:spPr>
          <a:xfrm>
            <a:off x="1600200" y="2514600"/>
            <a:ext cx="685800" cy="2286000"/>
          </a:xfrm>
          <a:prstGeom prst="curv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Right Arrow 5"/>
          <p:cNvSpPr/>
          <p:nvPr/>
        </p:nvSpPr>
        <p:spPr>
          <a:xfrm flipH="1">
            <a:off x="6324600" y="2514600"/>
            <a:ext cx="685800" cy="2362200"/>
          </a:xfrm>
          <a:prstGeom prst="curv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Explosion 1 6"/>
          <p:cNvSpPr/>
          <p:nvPr/>
        </p:nvSpPr>
        <p:spPr>
          <a:xfrm>
            <a:off x="1371600" y="4343400"/>
            <a:ext cx="2895600" cy="1905000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Дизајнирати експеримент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267200" y="4572000"/>
            <a:ext cx="2362200" cy="12192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Извршити статистичку анализу експеримента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10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Два основна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принципа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експерименталног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дизајна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200400" y="7620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257800" y="8382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1371600" y="1371600"/>
            <a:ext cx="2514600" cy="533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репликација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410200" y="1371600"/>
            <a:ext cx="2514600" cy="533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рандомизација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" y="2020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Извођење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основног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експеримента</a:t>
            </a:r>
            <a:endParaRPr lang="vi-VN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76800" y="2057400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Насумично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извођење</a:t>
            </a:r>
            <a:endParaRPr lang="vi-VN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2400" y="2895600"/>
            <a:ext cx="838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Репликације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битне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Омогућавају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израчунавање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експерименталне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грешке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процену да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предвиђа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модел статистички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значајна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средња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процену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ефекта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фактора онда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репликације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омогућавају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процени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прецизније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Рандомизацијом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тј.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насумичним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извођењем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експеримента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минимум сводимо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неконтролисаних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Дефинисање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циља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експеримента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битан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моменат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!!!</a:t>
            </a:r>
            <a:endParaRPr lang="sr-Cyrl-R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битно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изводити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идејом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моћи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неки закључак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изведе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унапред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дефинисан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2971800"/>
            <a:ext cx="678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Пример:</a:t>
            </a: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хроматографији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Развити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методу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хроматографије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истовремено одређивање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нечистоћа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4876800"/>
            <a:ext cx="670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Одредити</a:t>
            </a:r>
            <a:r>
              <a:rPr lang="it-IT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it-IT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факторе</a:t>
            </a:r>
            <a:r>
              <a:rPr lang="it-IT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it-IT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it-IT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it-IT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it-IT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it-IT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примеру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хроматографске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Прелиминарни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обухватају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тестирање: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органских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пуфера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протока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 основу прелиминарних експеримената дефинишемо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факторе 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значајан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пратимо 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резолуција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пикова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 ...) 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ацетонитрила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мобилне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фазе</a:t>
            </a:r>
          </a:p>
          <a:p>
            <a:pPr lvl="1"/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колоне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5486400"/>
            <a:ext cx="281940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крају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овог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корака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дефинишемо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нивое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фактора!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5257800"/>
            <a:ext cx="45720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Предзнак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Предзнак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352800" y="5791200"/>
            <a:ext cx="978408" cy="4846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експеримента-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врсте експерименталног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дизајна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одабрани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дефинисани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њихови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 типа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бира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експериментални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прави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експеримента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софтверских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пакета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(Design Expert, Mini Tab,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Statistica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свега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минута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352800"/>
            <a:ext cx="3848100" cy="291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429000"/>
            <a:ext cx="3426526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24400" cy="1143000"/>
          </a:xfrm>
        </p:spPr>
        <p:txBody>
          <a:bodyPr>
            <a:normAutofit/>
          </a:bodyPr>
          <a:lstStyle/>
          <a:p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примеру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хроматографске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1981200"/>
          <a:ext cx="701040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4160"/>
                <a:gridCol w="1402080"/>
                <a:gridCol w="1402080"/>
                <a:gridCol w="1402080"/>
              </a:tblGrid>
              <a:tr h="365760">
                <a:tc rowSpan="2"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Фактори</a:t>
                      </a:r>
                      <a:endParaRPr lang="en-US" dirty="0">
                        <a:solidFill>
                          <a:schemeClr val="bg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Нивои</a:t>
                      </a:r>
                      <a:r>
                        <a:rPr lang="sr-Cyrl-RS" baseline="0" dirty="0" smtClean="0">
                          <a:solidFill>
                            <a:schemeClr val="bg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solidFill>
                          <a:schemeClr val="bg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lang="en-US" dirty="0">
                        <a:solidFill>
                          <a:schemeClr val="bg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solidFill>
                          <a:schemeClr val="bg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+1</a:t>
                      </a:r>
                      <a:endParaRPr lang="en-US" dirty="0">
                        <a:solidFill>
                          <a:schemeClr val="bg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Садржај ацетонитрила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</a:p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sr-Cyrl-RS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sr-Cyrl-RS" b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sr-Cyrl-RS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`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рН мобилн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 фазе</a:t>
                      </a:r>
                    </a:p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sr-Cyrl-RS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sr-Cyrl-RS" b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sr-Cyrl-RS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`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Температура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колоне (</a:t>
                      </a:r>
                      <a:r>
                        <a:rPr lang="sr-Cyrl-RS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С) 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sr-Cyrl-RS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sr-Cyrl-RS" b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sr-Cyrl-RS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`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Извођење пуног факторског дизајна 2</a:t>
            </a:r>
            <a:r>
              <a:rPr lang="sr-Cyrl-RS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са три понављања у централној тачки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3636993"/>
              </p:ext>
            </p:extLst>
          </p:nvPr>
        </p:nvGraphicFramePr>
        <p:xfrm>
          <a:off x="1524000" y="1397000"/>
          <a:ext cx="6096000" cy="519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експеримента</a:t>
                      </a:r>
                      <a:endParaRPr lang="sr-Latn-R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Фактори</a:t>
                      </a:r>
                      <a:endParaRPr lang="sr-Latn-R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X1</a:t>
                      </a:r>
                      <a:endParaRPr lang="sr-Latn-R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X2</a:t>
                      </a:r>
                      <a:endParaRPr lang="sr-Latn-R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X3</a:t>
                      </a:r>
                      <a:endParaRPr lang="sr-Latn-R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sr-Latn-R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3388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Анализирање добијених резултата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Статистички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основу добијених резултата за одговоре система врши се израчунавање вредности коефицијената одговарајућег математичког модела и врши се процена да ли добијени математички модел адекватно описује систем.</a:t>
            </a:r>
            <a:endParaRPr lang="sr-Latn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Графички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Конструишу се различити графикони:</a:t>
            </a:r>
          </a:p>
          <a:p>
            <a:pPr>
              <a:lnSpc>
                <a:spcPct val="150000"/>
              </a:lnSpc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2Д графикони</a:t>
            </a:r>
          </a:p>
          <a:p>
            <a:pPr>
              <a:lnSpc>
                <a:spcPct val="150000"/>
              </a:lnSpc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3Д графикони</a:t>
            </a:r>
          </a:p>
          <a:p>
            <a:pPr>
              <a:lnSpc>
                <a:spcPct val="150000"/>
              </a:lnSpc>
            </a:pPr>
            <a:r>
              <a:rPr lang="sr-Cyrl-R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Парето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дијаграми</a:t>
            </a:r>
          </a:p>
          <a:p>
            <a:pPr>
              <a:lnSpc>
                <a:spcPct val="150000"/>
              </a:lnSpc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sr-Latn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856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2"/>
          </a:xfrm>
        </p:spPr>
        <p:txBody>
          <a:bodyPr>
            <a:noAutofit/>
          </a:bodyPr>
          <a:lstStyle/>
          <a:p>
            <a:r>
              <a:rPr lang="sr-Cyrl-RS" sz="24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Оптимизирати = учинити савршеним</a:t>
            </a:r>
            <a:endParaRPr 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Одабрати најбоље 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понуђеног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желимо да оптимизирамо?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Принос хемијске реакције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Укус, боју, конзистенцију колача или торте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Раздвајање фармацеутски активних супстанци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HPLC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Утрошено време и новац на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HPLC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анализу итд.</a:t>
            </a:r>
          </a:p>
          <a:p>
            <a:pPr marL="0" indent="0">
              <a:buNone/>
            </a:pP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начин оптимизирамо?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Идентификујући факторе који значајно утичу на одговор који пратимо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Проналазећи математичку зависност одговора од испитиваних фактора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Израчунавајући тачне вредности фактора које доводе до жељеног одговора</a:t>
            </a:r>
          </a:p>
        </p:txBody>
      </p:sp>
      <p:pic>
        <p:nvPicPr>
          <p:cNvPr id="23554" name="Picture 2" descr="Ð ÐµÐ·ÑÐ»ÑÐ°Ñ ÑÐ»Ð¸ÐºÐ° Ð·Ð° black shee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1640" y="914400"/>
            <a:ext cx="3078480" cy="1924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1736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Експеримент- зависно и независно променљиве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анализира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независно променљивих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сваком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сусрећемо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независно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реагенаса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ограничавају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зависно променљиву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величину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експерименталне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услове;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Независно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променљиве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називају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факторима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варир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ју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променљиве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обично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назива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бројем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 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4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7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pH).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457200" y="381000"/>
            <a:ext cx="8229599" cy="5791200"/>
            <a:chOff x="2157983" y="1969002"/>
            <a:chExt cx="3240023" cy="2474976"/>
          </a:xfrm>
        </p:grpSpPr>
        <p:sp>
          <p:nvSpPr>
            <p:cNvPr id="3" name="object 2"/>
            <p:cNvSpPr/>
            <p:nvPr/>
          </p:nvSpPr>
          <p:spPr>
            <a:xfrm>
              <a:off x="2157983" y="1969002"/>
              <a:ext cx="3240023" cy="609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2157983" y="2078730"/>
              <a:ext cx="3240023" cy="18287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2157983" y="2023866"/>
              <a:ext cx="3240023" cy="609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12"/>
            <p:cNvSpPr/>
            <p:nvPr/>
          </p:nvSpPr>
          <p:spPr>
            <a:xfrm>
              <a:off x="2157983" y="2712714"/>
              <a:ext cx="3240023" cy="4267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16"/>
            <p:cNvSpPr/>
            <p:nvPr/>
          </p:nvSpPr>
          <p:spPr>
            <a:xfrm>
              <a:off x="2157983" y="2285994"/>
              <a:ext cx="3240023" cy="9753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21"/>
            <p:cNvSpPr/>
            <p:nvPr/>
          </p:nvSpPr>
          <p:spPr>
            <a:xfrm>
              <a:off x="2157983" y="2395722"/>
              <a:ext cx="3240023" cy="9753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23"/>
            <p:cNvSpPr/>
            <p:nvPr/>
          </p:nvSpPr>
          <p:spPr>
            <a:xfrm>
              <a:off x="2157983" y="2499355"/>
              <a:ext cx="3240023" cy="4876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29"/>
            <p:cNvSpPr/>
            <p:nvPr/>
          </p:nvSpPr>
          <p:spPr>
            <a:xfrm>
              <a:off x="2157983" y="2627370"/>
              <a:ext cx="3240023" cy="243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38"/>
            <p:cNvSpPr/>
            <p:nvPr/>
          </p:nvSpPr>
          <p:spPr>
            <a:xfrm>
              <a:off x="2157983" y="2749290"/>
              <a:ext cx="3240023" cy="56692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41"/>
            <p:cNvSpPr/>
            <p:nvPr/>
          </p:nvSpPr>
          <p:spPr>
            <a:xfrm>
              <a:off x="2157983" y="3334506"/>
              <a:ext cx="3240023" cy="3047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46"/>
            <p:cNvSpPr/>
            <p:nvPr/>
          </p:nvSpPr>
          <p:spPr>
            <a:xfrm>
              <a:off x="2157983" y="3389371"/>
              <a:ext cx="3240023" cy="20726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49"/>
            <p:cNvSpPr/>
            <p:nvPr/>
          </p:nvSpPr>
          <p:spPr>
            <a:xfrm>
              <a:off x="2157983" y="3614922"/>
              <a:ext cx="3240023" cy="16459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52"/>
            <p:cNvSpPr/>
            <p:nvPr/>
          </p:nvSpPr>
          <p:spPr>
            <a:xfrm>
              <a:off x="2157983" y="3779515"/>
              <a:ext cx="3240023" cy="13411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55"/>
            <p:cNvSpPr/>
            <p:nvPr/>
          </p:nvSpPr>
          <p:spPr>
            <a:xfrm>
              <a:off x="2157983" y="3950203"/>
              <a:ext cx="3240023" cy="6096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58"/>
            <p:cNvSpPr/>
            <p:nvPr/>
          </p:nvSpPr>
          <p:spPr>
            <a:xfrm>
              <a:off x="2157983" y="4023354"/>
              <a:ext cx="3240023" cy="4876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60"/>
            <p:cNvSpPr/>
            <p:nvPr/>
          </p:nvSpPr>
          <p:spPr>
            <a:xfrm>
              <a:off x="2157983" y="4066027"/>
              <a:ext cx="3240023" cy="8534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62"/>
            <p:cNvSpPr/>
            <p:nvPr/>
          </p:nvSpPr>
          <p:spPr>
            <a:xfrm>
              <a:off x="2157983" y="4151371"/>
              <a:ext cx="3240023" cy="4876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64"/>
            <p:cNvSpPr/>
            <p:nvPr/>
          </p:nvSpPr>
          <p:spPr>
            <a:xfrm>
              <a:off x="2157983" y="4200138"/>
              <a:ext cx="3240023" cy="5486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67"/>
            <p:cNvSpPr/>
            <p:nvPr/>
          </p:nvSpPr>
          <p:spPr>
            <a:xfrm>
              <a:off x="2157983" y="4261098"/>
              <a:ext cx="3240023" cy="73152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71"/>
            <p:cNvSpPr/>
            <p:nvPr/>
          </p:nvSpPr>
          <p:spPr>
            <a:xfrm>
              <a:off x="2157983" y="4395210"/>
              <a:ext cx="3240023" cy="12192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73"/>
            <p:cNvSpPr/>
            <p:nvPr/>
          </p:nvSpPr>
          <p:spPr>
            <a:xfrm>
              <a:off x="2157983" y="4425691"/>
              <a:ext cx="3240023" cy="1828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259028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Идентификација фактора који значајно утичу на испитивани одговор система–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screening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дизајн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Успостављање математичке зависности између испитиваних фактора и  одговора система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Математичка зависност може бити: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Теоријска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унапред позната (веома ретко у фармацеутској анализи)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Експериментално успостављена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после серије експеримената где се вредности испитиваних фактора мењају и прати одговор система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Експериментална зависност одређује се помоћу: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регресионе анализе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(веза једне променљиве и  одговора)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мултипле регресионе анализе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(веза више променљивих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354738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r>
              <a:rPr lang="ru-RU"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Пронаћи математичку зависност  одговора Y од фактора x ако су у четири  експеримента добијене следеће </a:t>
            </a:r>
            <a:r>
              <a:rPr lang="ru-RU"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вредности</a:t>
            </a:r>
            <a:endParaRPr lang="ru-RU" sz="24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2951152"/>
              </p:ext>
            </p:extLst>
          </p:nvPr>
        </p:nvGraphicFramePr>
        <p:xfrm>
          <a:off x="838200" y="1828800"/>
          <a:ext cx="1971674" cy="3382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837"/>
                <a:gridCol w="985837"/>
              </a:tblGrid>
              <a:tr h="676593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76593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76593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76593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76593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sr-Latn-R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Grafikon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78399659"/>
              </p:ext>
            </p:extLst>
          </p:nvPr>
        </p:nvGraphicFramePr>
        <p:xfrm>
          <a:off x="3048000" y="1752600"/>
          <a:ext cx="56388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5806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Квадратни модел је најпогоднији за успостављање везе између фактора  и испитиваног одговора у току оптимизације у већини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случајева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испитује утицај промене 2 фактора на одговор система успостављањем  квадратне зависности добиће се површина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одговора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одзивна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површина)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Latn-R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R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r>
              <a:rPr lang="sr-Latn-R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endParaRPr lang="sr-Latn-R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3"/>
          <p:cNvSpPr/>
          <p:nvPr/>
        </p:nvSpPr>
        <p:spPr>
          <a:xfrm>
            <a:off x="1714500" y="3267868"/>
            <a:ext cx="5714999" cy="29257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dirty="0"/>
          </a:p>
        </p:txBody>
      </p:sp>
      <p:sp>
        <p:nvSpPr>
          <p:cNvPr id="5" name="Pravougaonik 4"/>
          <p:cNvSpPr/>
          <p:nvPr/>
        </p:nvSpPr>
        <p:spPr>
          <a:xfrm>
            <a:off x="2228849" y="2590800"/>
            <a:ext cx="4686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lang="es-ES" b="1" spc="-5" dirty="0">
                <a:latin typeface="Arial"/>
                <a:cs typeface="Arial"/>
              </a:rPr>
              <a:t>Y = b</a:t>
            </a:r>
            <a:r>
              <a:rPr lang="es-ES" b="1" spc="-7" baseline="-21367" dirty="0">
                <a:latin typeface="Arial"/>
                <a:cs typeface="Arial"/>
              </a:rPr>
              <a:t>0 </a:t>
            </a:r>
            <a:r>
              <a:rPr lang="es-ES" b="1" spc="-5" dirty="0">
                <a:latin typeface="Arial"/>
                <a:cs typeface="Arial"/>
              </a:rPr>
              <a:t>+ b</a:t>
            </a:r>
            <a:r>
              <a:rPr lang="es-ES" b="1" spc="-7" baseline="-21367" dirty="0">
                <a:latin typeface="Arial"/>
                <a:cs typeface="Arial"/>
              </a:rPr>
              <a:t>1</a:t>
            </a:r>
            <a:r>
              <a:rPr lang="es-ES" b="1" spc="-5" dirty="0">
                <a:latin typeface="Arial"/>
                <a:cs typeface="Arial"/>
              </a:rPr>
              <a:t>x</a:t>
            </a:r>
            <a:r>
              <a:rPr lang="es-ES" b="1" spc="-7" baseline="-21367" dirty="0">
                <a:latin typeface="Arial"/>
                <a:cs typeface="Arial"/>
              </a:rPr>
              <a:t>1 </a:t>
            </a:r>
            <a:r>
              <a:rPr lang="es-ES" b="1" spc="-5" dirty="0">
                <a:latin typeface="Arial"/>
                <a:cs typeface="Arial"/>
              </a:rPr>
              <a:t>+ b</a:t>
            </a:r>
            <a:r>
              <a:rPr lang="es-ES" b="1" spc="-7" baseline="-21367" dirty="0">
                <a:latin typeface="Arial"/>
                <a:cs typeface="Arial"/>
              </a:rPr>
              <a:t>2</a:t>
            </a:r>
            <a:r>
              <a:rPr lang="es-ES" b="1" spc="-5" dirty="0">
                <a:latin typeface="Arial"/>
                <a:cs typeface="Arial"/>
              </a:rPr>
              <a:t>x</a:t>
            </a:r>
            <a:r>
              <a:rPr lang="es-ES" b="1" spc="-7" baseline="-21367" dirty="0">
                <a:latin typeface="Arial"/>
                <a:cs typeface="Arial"/>
              </a:rPr>
              <a:t>2 </a:t>
            </a:r>
            <a:r>
              <a:rPr lang="es-ES" b="1" spc="-5" dirty="0">
                <a:latin typeface="Arial"/>
                <a:cs typeface="Arial"/>
              </a:rPr>
              <a:t>+ b</a:t>
            </a:r>
            <a:r>
              <a:rPr lang="es-ES" b="1" spc="-7" baseline="-21367" dirty="0">
                <a:latin typeface="Arial"/>
                <a:cs typeface="Arial"/>
              </a:rPr>
              <a:t>12</a:t>
            </a:r>
            <a:r>
              <a:rPr lang="es-ES" b="1" spc="-5" dirty="0">
                <a:latin typeface="Arial"/>
                <a:cs typeface="Arial"/>
              </a:rPr>
              <a:t>x</a:t>
            </a:r>
            <a:r>
              <a:rPr lang="es-ES" b="1" spc="-7" baseline="-21367" dirty="0">
                <a:latin typeface="Arial"/>
                <a:cs typeface="Arial"/>
              </a:rPr>
              <a:t>1</a:t>
            </a:r>
            <a:r>
              <a:rPr lang="es-ES" b="1" spc="-5" dirty="0">
                <a:latin typeface="Arial"/>
                <a:cs typeface="Arial"/>
              </a:rPr>
              <a:t>x</a:t>
            </a:r>
            <a:r>
              <a:rPr lang="es-ES" b="1" spc="-7" baseline="-21367" dirty="0">
                <a:latin typeface="Arial"/>
                <a:cs typeface="Arial"/>
              </a:rPr>
              <a:t>2 </a:t>
            </a:r>
            <a:r>
              <a:rPr lang="es-ES" b="1" spc="-5" dirty="0">
                <a:latin typeface="Arial"/>
                <a:cs typeface="Arial"/>
              </a:rPr>
              <a:t>+ b</a:t>
            </a:r>
            <a:r>
              <a:rPr lang="es-ES" b="1" spc="-7" baseline="-21367" dirty="0">
                <a:latin typeface="Arial"/>
                <a:cs typeface="Arial"/>
              </a:rPr>
              <a:t>11</a:t>
            </a:r>
            <a:r>
              <a:rPr lang="es-ES" b="1" spc="-5" dirty="0">
                <a:latin typeface="Arial"/>
                <a:cs typeface="Arial"/>
              </a:rPr>
              <a:t>x</a:t>
            </a:r>
            <a:r>
              <a:rPr lang="es-ES" b="1" spc="-7" baseline="-21367" dirty="0">
                <a:latin typeface="Arial"/>
                <a:cs typeface="Arial"/>
              </a:rPr>
              <a:t>1 </a:t>
            </a:r>
            <a:r>
              <a:rPr lang="es-ES" b="1" spc="-5" dirty="0">
                <a:latin typeface="Arial"/>
                <a:cs typeface="Arial"/>
              </a:rPr>
              <a:t>+</a:t>
            </a:r>
            <a:r>
              <a:rPr lang="es-ES" b="1" spc="-50" dirty="0">
                <a:latin typeface="Arial"/>
                <a:cs typeface="Arial"/>
              </a:rPr>
              <a:t> </a:t>
            </a:r>
            <a:r>
              <a:rPr lang="es-ES" b="1" spc="-5" dirty="0">
                <a:latin typeface="Arial"/>
                <a:cs typeface="Arial"/>
              </a:rPr>
              <a:t>b</a:t>
            </a:r>
            <a:r>
              <a:rPr lang="es-ES" b="1" spc="-7" baseline="-21367" dirty="0">
                <a:latin typeface="Arial"/>
                <a:cs typeface="Arial"/>
              </a:rPr>
              <a:t>22</a:t>
            </a:r>
            <a:r>
              <a:rPr lang="es-ES" b="1" spc="-5" dirty="0">
                <a:latin typeface="Arial"/>
                <a:cs typeface="Arial"/>
              </a:rPr>
              <a:t>x</a:t>
            </a:r>
            <a:r>
              <a:rPr lang="es-ES" b="1" spc="-7" baseline="-21367" dirty="0">
                <a:latin typeface="Arial"/>
                <a:cs typeface="Arial"/>
              </a:rPr>
              <a:t>2</a:t>
            </a:r>
            <a:endParaRPr lang="es-ES" baseline="-21367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714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Изглед површине одговора може послужити за идентификовање оптималних  региона одговора у зависности од циља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постављен у току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оптимизације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Циљ може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бити: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максимизација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одговора (фактор резолуције, принос реакције...)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минимизирање одговора (укупно време трајања анализе)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добијање циљане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вредности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11"/>
          <p:cNvSpPr/>
          <p:nvPr/>
        </p:nvSpPr>
        <p:spPr>
          <a:xfrm>
            <a:off x="3810000" y="2362200"/>
            <a:ext cx="1524000" cy="1066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dirty="0"/>
          </a:p>
        </p:txBody>
      </p:sp>
      <p:sp>
        <p:nvSpPr>
          <p:cNvPr id="5" name="object 10"/>
          <p:cNvSpPr/>
          <p:nvPr/>
        </p:nvSpPr>
        <p:spPr>
          <a:xfrm>
            <a:off x="3848100" y="4191000"/>
            <a:ext cx="1447800" cy="1295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0811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Дизајни површине одговора су врсте експерименталних дизајна које омогућавају успостављање квадратне функционалне зависности између фактора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Ови дизајни испитују факторе на три нивоа (не рачунајући централну тачку) јер је то минималан број тачака потребан за процену квадратног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модела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sr-Latn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њих спадају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3</a:t>
            </a:r>
            <a:r>
              <a:rPr lang="ru-RU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пун факторски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дизајн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Фракциони факторски дизајн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Централни композициони дизајн  
</a:t>
            </a:r>
            <a:r>
              <a:rPr lang="sr-Latn-R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Box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Latn-R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Behenken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-ов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дизајн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515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Потпуни</a:t>
            </a: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факторски</a:t>
            </a: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перформанса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свега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потпун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правилан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експерименталног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Повећањем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потребних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евалуацију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решен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смањењем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интереса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сваку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променљиву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високи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Тиме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потпун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sr-Latn-RS" sz="20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Потпуни</a:t>
            </a: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факторски</a:t>
            </a: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потпуног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факторског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дизајна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постаје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неадекватна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перформанса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потпун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извести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=64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оваквом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могућих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63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слободе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односе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ефекте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самих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15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преосталих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42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слободе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повезана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интеракцијама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параметара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Фракционисани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факторски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FFD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такозване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сцреенинг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експерименте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испита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варијабли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Заснива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могућности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трећег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вишег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занемарене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саставни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полинома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1/2, 1/4, 1/8, 1/16, ....1/2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  PFD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чини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FFD</a:t>
            </a:r>
            <a:r>
              <a:rPr lang="sr-Latn-RS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Latn-R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дефинишу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ниски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високи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регион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интереса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шири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каснијим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фазама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селектују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важни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региони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интереса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сужавају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крају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дефинишу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оптимуми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Фракционисани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факторијски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потпуног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факторијског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укупан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pl-PL" sz="2000" i="1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sr-Latn-RS" sz="2000" i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sz="2000" i="1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RS" sz="2000" i="1" baseline="30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дизајну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pl-PL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Фракционисани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факторски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FFD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 експеримента</a:t>
            </a:r>
          </a:p>
          <a:p>
            <a:pPr>
              <a:buNone/>
            </a:pPr>
            <a:r>
              <a:rPr lang="pl-PL" sz="28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sz="2800" i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sz="2800" i="1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RS" sz="2800" i="1" baseline="30000" dirty="0" smtClean="0">
                <a:latin typeface="Times New Roman" pitchFamily="18" charset="0"/>
                <a:cs typeface="Times New Roman" pitchFamily="18" charset="0"/>
              </a:rPr>
              <a:t>p</a:t>
            </a:r>
          </a:p>
          <a:p>
            <a:pPr>
              <a:buNone/>
            </a:pPr>
            <a:r>
              <a:rPr lang="sr-Latn-R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sr-Cyrl-RS" sz="2000" i="1" dirty="0" smtClean="0">
                <a:latin typeface="Times New Roman" pitchFamily="18" charset="0"/>
                <a:cs typeface="Times New Roman" pitchFamily="18" charset="0"/>
              </a:rPr>
              <a:t>број фактора</a:t>
            </a:r>
          </a:p>
          <a:p>
            <a:pPr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p= </a:t>
            </a:r>
            <a:r>
              <a:rPr lang="sr-Cyrl-RS" sz="2000" i="1" dirty="0" smtClean="0">
                <a:latin typeface="Times New Roman" pitchFamily="18" charset="0"/>
                <a:cs typeface="Times New Roman" pitchFamily="18" charset="0"/>
              </a:rPr>
              <a:t>степен фракционисања</a:t>
            </a:r>
          </a:p>
          <a:p>
            <a:pP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Ако ј пун факторски дизајн за три фактора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N=2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=8,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уколико је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=1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FFD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би подразумевао 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N=2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(3-1)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=4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експеримента</a:t>
            </a:r>
          </a:p>
          <a:p>
            <a:pPr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4286256"/>
            <a:ext cx="62151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одредити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одсечак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линеарне</a:t>
            </a:r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параметре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испитатати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главне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утицаје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• 3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варијабле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• 7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варијабли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• 15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варијабли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143108" y="507207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143108" y="542767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85984" y="571342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82562"/>
          </a:xfrm>
        </p:spPr>
        <p:txBody>
          <a:bodyPr>
            <a:no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Промене одговора система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Како би се идентификовале промене у одговору система изводе се серије тестова које укључују промене полазних варијабили сустема;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 се користити две експерименталне стратегије:</a:t>
            </a:r>
          </a:p>
          <a:p>
            <a:pPr lvl="1" algn="just">
              <a:lnSpc>
                <a:spcPct val="150000"/>
              </a:lnSpc>
            </a:pP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остали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константни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v-SE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Примена експерименталног</a:t>
            </a:r>
            <a:r>
              <a:rPr lang="en-U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дизајна-</a:t>
            </a:r>
            <a:endParaRPr lang="sr-Cyrl-R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двадесетих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прошлог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 система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испитиван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искључиво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приступом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factor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”.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оваквом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извођењу експеримената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осим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одржавани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ниском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 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процењиван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ниском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високом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испитује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FFD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3-1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 распоред експеримената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1911345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Распоред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тетраедра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то 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највећи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могући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волумен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угла 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димензије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значи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покрива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могуће више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експериментални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домен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иако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 експеримената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редукован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задржати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ортогоналности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 баланса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285860"/>
            <a:ext cx="34480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pPr marL="342900" lvl="1" indent="-342900" algn="just">
              <a:lnSpc>
                <a:spcPct val="160000"/>
              </a:lnSpc>
              <a:buFont typeface="Arial" pitchFamily="34" charset="0"/>
              <a:buChar char="•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Сматрало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се истовременом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променом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уочити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појединог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Систематска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остали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одржавају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неком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константном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 постепено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дефинисања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индивидуалног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оптимума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датог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6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Главни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ове стратегије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немогућност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уоче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тешкоће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 проналажењу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правог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оптимума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неопходност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извођења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великог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60000"/>
              </a:lnSpc>
              <a:buNone/>
            </a:pPr>
            <a:r>
              <a:rPr lang="sr-Cyrl-RS" sz="18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R. A. Fisher</a:t>
            </a:r>
            <a:r>
              <a:rPr lang="sr-Cyrl-RS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започео 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1925.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статистичког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експерименталног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дизајна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кога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фактори мењају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60000"/>
              </a:lnSpc>
            </a:pPr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Експериментални дизајн- кораци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4525963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Утврђивање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главних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циљева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експеримената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Одабир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анализиран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дефинисање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опсега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варирати вредности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специфичних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изводити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Одабир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излазних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давати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корисне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информације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испитиваном процесу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збор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одговарајућег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експерименталног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интерактивних статистичких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софтвера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улазних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),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Извођење експеримената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пажљиву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контролу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одабраном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дизајну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Анализа добијених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резултата статистичким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методама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Извођење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одговарајућих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закључака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Основне карактеристике система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3124200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елемента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Input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>
              <a:buNone/>
            </a:pP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vi-VN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Трансформација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Output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одговори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2971800"/>
            <a:ext cx="73609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Input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29000" y="2971800"/>
            <a:ext cx="18583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Трансформација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564789" y="2971800"/>
            <a:ext cx="90281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Output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514600" y="31242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562600" y="31242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67962" y="3352800"/>
            <a:ext cx="26021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sr-Cyrl-R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(независна променљива)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46652" y="3352800"/>
            <a:ext cx="235410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</a:p>
          <a:p>
            <a:pPr algn="ctr"/>
            <a:r>
              <a:rPr lang="sr-Cyrl-R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(зависна променљива,</a:t>
            </a:r>
          </a:p>
          <a:p>
            <a:pPr algn="ctr"/>
            <a:r>
              <a:rPr lang="sr-Cyrl-R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R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дговор система)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983389" y="4800600"/>
            <a:ext cx="28956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54589" y="5181600"/>
            <a:ext cx="81464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Инпут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145189" y="5334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869589" y="5181600"/>
            <a:ext cx="90281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Output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031389" y="5334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31"/>
          <p:cNvGrpSpPr/>
          <p:nvPr/>
        </p:nvGrpSpPr>
        <p:grpSpPr>
          <a:xfrm>
            <a:off x="3440589" y="4267200"/>
            <a:ext cx="1828800" cy="457200"/>
            <a:chOff x="3048000" y="4038600"/>
            <a:chExt cx="2057400" cy="685800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30480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34290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8100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41910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46482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1054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3200400" y="3886200"/>
            <a:ext cx="2420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онтролисани фактори</a:t>
            </a:r>
            <a:endParaRPr lang="en-US" dirty="0"/>
          </a:p>
        </p:txBody>
      </p:sp>
      <p:grpSp>
        <p:nvGrpSpPr>
          <p:cNvPr id="9" name="Group 32"/>
          <p:cNvGrpSpPr/>
          <p:nvPr/>
        </p:nvGrpSpPr>
        <p:grpSpPr>
          <a:xfrm flipV="1">
            <a:off x="3516789" y="6019800"/>
            <a:ext cx="1828800" cy="457200"/>
            <a:chOff x="3048000" y="4038600"/>
            <a:chExt cx="2057400" cy="685800"/>
          </a:xfrm>
        </p:grpSpPr>
        <p:cxnSp>
          <p:nvCxnSpPr>
            <p:cNvPr id="34" name="Straight Arrow Connector 33"/>
            <p:cNvCxnSpPr/>
            <p:nvPr/>
          </p:nvCxnSpPr>
          <p:spPr>
            <a:xfrm>
              <a:off x="30480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34290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8100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41910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46482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5105400" y="4038600"/>
              <a:ext cx="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/>
          <p:cNvSpPr/>
          <p:nvPr/>
        </p:nvSpPr>
        <p:spPr>
          <a:xfrm>
            <a:off x="3211989" y="6488668"/>
            <a:ext cx="2646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неконтролисани фактори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Фактори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input)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Количина и квалитет неког фактора који могу утицати на систем.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200400" y="2667000"/>
            <a:ext cx="28956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роизводња вина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438400" y="28956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438400" y="35052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172200" y="2819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172200" y="3429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524000" y="3276600"/>
            <a:ext cx="836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квасац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934200" y="2678668"/>
            <a:ext cx="1301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% алкохола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086600" y="3200400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мирис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2057400" cy="145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676400" y="2667000"/>
            <a:ext cx="625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воће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0400"/>
            <a:ext cx="1600200" cy="127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267200"/>
            <a:ext cx="3657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304800" y="4572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Означавање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инпута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x1 –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инпут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x2 –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инпут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x3 –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трећи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инпут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8600" y="5943600"/>
            <a:ext cx="510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Интензитет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дефинише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Подела фактора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Квалитативни и квантитативни</a:t>
            </a:r>
          </a:p>
          <a:p>
            <a:pPr lvl="1" algn="just">
              <a:lnSpc>
                <a:spcPct val="15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квасац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 algn="just">
              <a:lnSpc>
                <a:spcPct val="15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квалитативни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говоримо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врсти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квасца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коришћен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2" algn="just">
              <a:lnSpc>
                <a:spcPct val="15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квантитативни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говоримо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количини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квасца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додаје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Познати и непознати</a:t>
            </a:r>
          </a:p>
          <a:p>
            <a:pPr lvl="1" algn="just">
              <a:lnSpc>
                <a:spcPct val="150000"/>
              </a:lnSpc>
            </a:pP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У највећем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броју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већина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значајних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позната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sr-Cyrl-RS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постојање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непознатих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прате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sr-Cyrl-RS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контролишу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довести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погрешних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закључ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a.</a:t>
            </a:r>
            <a:endParaRPr lang="sr-Cyrl-RS" sz="19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5845314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почетку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битно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дефинисати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факторе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испитивати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2495</Words>
  <Application>Microsoft Office PowerPoint</Application>
  <PresentationFormat>On-screen Show (4:3)</PresentationFormat>
  <Paragraphs>387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Slide 1</vt:lpstr>
      <vt:lpstr>Експеримент</vt:lpstr>
      <vt:lpstr>Експеримент- зависно и независно променљиве</vt:lpstr>
      <vt:lpstr>Промене одговора система</vt:lpstr>
      <vt:lpstr>Slide 5</vt:lpstr>
      <vt:lpstr>Експериментални дизајн- кораци</vt:lpstr>
      <vt:lpstr>Основне карактеристике система</vt:lpstr>
      <vt:lpstr>Фактори (input)</vt:lpstr>
      <vt:lpstr>Подела фактора</vt:lpstr>
      <vt:lpstr>Подела фактора</vt:lpstr>
      <vt:lpstr>Одговори (Output) у</vt:lpstr>
      <vt:lpstr>Одговори у хроматографији</vt:lpstr>
      <vt:lpstr>Slide 13</vt:lpstr>
      <vt:lpstr>Slide 14</vt:lpstr>
      <vt:lpstr>Пример</vt:lpstr>
      <vt:lpstr>ТРАНСФОРМАЦИЈА </vt:lpstr>
      <vt:lpstr>Површина одговора</vt:lpstr>
      <vt:lpstr>Slide 18</vt:lpstr>
      <vt:lpstr>Понашање површине одговора</vt:lpstr>
      <vt:lpstr>Slide 20</vt:lpstr>
      <vt:lpstr>Кораци у постављању експерименталног дизајна</vt:lpstr>
      <vt:lpstr>Slide 22</vt:lpstr>
      <vt:lpstr>Slide 23</vt:lpstr>
      <vt:lpstr>Slide 24</vt:lpstr>
      <vt:lpstr>План експеримента- избор врсте експерименталног дизајна</vt:lpstr>
      <vt:lpstr>На примеру хроматографске методе:</vt:lpstr>
      <vt:lpstr>Slide 27</vt:lpstr>
      <vt:lpstr>Анализирање добијених резултата</vt:lpstr>
      <vt:lpstr>Оптимизирати = учинити савршеним</vt:lpstr>
      <vt:lpstr>Slide 30</vt:lpstr>
      <vt:lpstr>Slide 31</vt:lpstr>
      <vt:lpstr>Slide 32</vt:lpstr>
      <vt:lpstr>Slide 33</vt:lpstr>
      <vt:lpstr>Slide 34</vt:lpstr>
      <vt:lpstr>Slide 35</vt:lpstr>
      <vt:lpstr>Потпуни факторски дизајн</vt:lpstr>
      <vt:lpstr>Потпуни факторски дизајн</vt:lpstr>
      <vt:lpstr>Фракционисани факторски дизајн (FFD)</vt:lpstr>
      <vt:lpstr>Фракционисани факторски дизајн (FFD)</vt:lpstr>
      <vt:lpstr>FFD 23-1 распоред експеримената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 Comp</dc:creator>
  <cp:lastModifiedBy>Ksenija</cp:lastModifiedBy>
  <cp:revision>7</cp:revision>
  <dcterms:created xsi:type="dcterms:W3CDTF">2019-08-30T09:11:23Z</dcterms:created>
  <dcterms:modified xsi:type="dcterms:W3CDTF">2019-09-10T17:45:45Z</dcterms:modified>
</cp:coreProperties>
</file>